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30" r:id="rId2"/>
    <p:sldId id="318" r:id="rId3"/>
    <p:sldId id="323" r:id="rId4"/>
    <p:sldId id="324" r:id="rId5"/>
    <p:sldId id="325" r:id="rId6"/>
    <p:sldId id="329" r:id="rId7"/>
    <p:sldId id="258" r:id="rId8"/>
    <p:sldId id="284" r:id="rId9"/>
    <p:sldId id="332" r:id="rId10"/>
    <p:sldId id="337" r:id="rId11"/>
    <p:sldId id="333" r:id="rId12"/>
    <p:sldId id="334" r:id="rId13"/>
    <p:sldId id="336" r:id="rId14"/>
    <p:sldId id="283" r:id="rId15"/>
    <p:sldId id="268" r:id="rId16"/>
    <p:sldId id="289" r:id="rId17"/>
    <p:sldId id="290" r:id="rId18"/>
    <p:sldId id="291" r:id="rId19"/>
    <p:sldId id="292" r:id="rId20"/>
    <p:sldId id="293" r:id="rId21"/>
    <p:sldId id="315" r:id="rId22"/>
    <p:sldId id="294" r:id="rId23"/>
    <p:sldId id="296" r:id="rId24"/>
    <p:sldId id="297" r:id="rId25"/>
    <p:sldId id="288" r:id="rId26"/>
    <p:sldId id="270" r:id="rId27"/>
    <p:sldId id="277" r:id="rId28"/>
    <p:sldId id="274" r:id="rId29"/>
    <p:sldId id="276" r:id="rId30"/>
    <p:sldId id="275" r:id="rId31"/>
    <p:sldId id="281" r:id="rId32"/>
    <p:sldId id="269" r:id="rId33"/>
    <p:sldId id="326" r:id="rId34"/>
    <p:sldId id="301" r:id="rId35"/>
    <p:sldId id="338" r:id="rId36"/>
    <p:sldId id="280" r:id="rId37"/>
    <p:sldId id="302" r:id="rId38"/>
    <p:sldId id="286" r:id="rId39"/>
    <p:sldId id="339" r:id="rId4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E6984-69D3-4729-B0FA-51E972950DD2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76856"/>
            <a:ext cx="5436909" cy="39089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9CBC1-FCEC-43F6-86DD-389A08770AE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71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99A6-A91E-454F-8C1D-840523392B72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46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20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66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0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41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18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82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1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99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58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45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13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8BFA8-84FA-4A2E-BF97-5B02CB4D77DD}" type="datetimeFigureOut">
              <a:rPr lang="en-GB" smtClean="0"/>
              <a:t>15/03/2021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761B3-5A55-40B6-BE88-384012B01E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92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cid:EABA21F9-E6A6-4B92-9041-9081CA98A749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9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hyperlink" Target="https://www.google.co.uk/url?sa=i&amp;rct=j&amp;q=&amp;esrc=s&amp;source=images&amp;cd=&amp;ved=2ahUKEwi0p5OM2d7iAhUoA2MBHasPBY4QjRx6BAgBEAU&amp;url=https://www.ahmm.co.uk/projectDetails/63/Kingswood-Academy?image%3D2&amp;psig=AOvVaw16QiEHjdfMEo2i-04jyVK0&amp;ust=156024857990075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8.jpeg"/><Relationship Id="rId7" Type="http://schemas.openxmlformats.org/officeDocument/2006/relationships/hyperlink" Target="https://www.google.co.uk/url?sa=i&amp;rct=j&amp;q=&amp;esrc=s&amp;source=images&amp;cd=&amp;ved=2ahUKEwi0p5OM2d7iAhUoA2MBHasPBY4QjRx6BAgBEAU&amp;url=https://www.ahmm.co.uk/projectDetails/63/Kingswood-Academy?image%3D2&amp;psig=AOvVaw16QiEHjdfMEo2i-04jyVK0&amp;ust=156024857990075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mbull@arden.Solihull.sch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rden.solihull.sch.u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25" y="-616574"/>
            <a:ext cx="9970718" cy="97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441" y="254131"/>
            <a:ext cx="10304746" cy="772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3"/>
            <a:ext cx="5801784" cy="4351338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06" y="2172896"/>
            <a:ext cx="6487571" cy="48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41" y="-119856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813"/>
            <a:ext cx="6501008" cy="48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490" y="-361385"/>
            <a:ext cx="12793490" cy="95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-129962"/>
            <a:ext cx="9372600" cy="7076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75" y="2095500"/>
            <a:ext cx="2892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Arden’s proposals are fully in line with the five building blocks of inclusive </a:t>
            </a:r>
            <a:r>
              <a:rPr lang="en-US" b="1" dirty="0" smtClean="0">
                <a:latin typeface="+mj-lt"/>
              </a:rPr>
              <a:t>growth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Proposals for KN2 could play a key role in sustainable recovery from COVID-19 and the regeneration of our local community</a:t>
            </a:r>
            <a:endParaRPr lang="en-GB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56421"/>
            <a:ext cx="2892425" cy="8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240"/>
            <a:ext cx="7594600" cy="7388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0687" y="3664385"/>
            <a:ext cx="400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Chance of a life time opportunity</a:t>
            </a:r>
            <a:endParaRPr lang="en-GB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6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The Case for The New Arden Academy </a:t>
            </a:r>
            <a:b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A Centre for Community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86" y="1197269"/>
            <a:ext cx="7572590" cy="4895410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There is a compelling </a:t>
            </a:r>
            <a:r>
              <a:rPr lang="en-GB" sz="17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viable case 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illustrating why the retention of the existing school is not a realistic solution,  in terms of realising medium and long term educational, social and economic benefits for the local community</a:t>
            </a: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It is proposed that the development value* of the existing school site is used to help secure the capital investment needed for a new school with additional community facilities</a:t>
            </a:r>
          </a:p>
          <a:p>
            <a:pPr lvl="1">
              <a:buFont typeface="Wingdings" pitchFamily="2" charset="2"/>
              <a:buChar char="Ø"/>
            </a:pP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project  also depends on sufficient housing development within the Arden Triangle to help finance it</a:t>
            </a:r>
          </a:p>
          <a:p>
            <a:pPr marL="457200" lvl="1" indent="0">
              <a:buNone/>
            </a:pPr>
            <a:endParaRPr lang="en-GB" sz="17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 * The realisable land value of the school site would not represent  a gift</a:t>
            </a:r>
          </a:p>
          <a:p>
            <a:pPr marL="457200" lvl="1" indent="0">
              <a:buNone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    from the Council to the Academy.  The existing school land value is not</a:t>
            </a:r>
          </a:p>
          <a:p>
            <a:pPr marL="457200" lvl="1" indent="0">
              <a:buNone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    actually realisable by the Council because the school has a 125 year lease</a:t>
            </a:r>
          </a:p>
          <a:p>
            <a:pPr marL="457200" lvl="1" indent="0">
              <a:buNone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    on the land. </a:t>
            </a:r>
          </a:p>
          <a:p>
            <a:pPr lvl="1">
              <a:buNone/>
            </a:pPr>
            <a:endParaRPr lang="en-GB" sz="19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4621" y="477356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0594" y="5517232"/>
            <a:ext cx="638649" cy="8640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58" y="5517232"/>
            <a:ext cx="3929742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The Current Arden Academy Buildings and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86" y="1197269"/>
            <a:ext cx="7356566" cy="5112051"/>
          </a:xfrm>
        </p:spPr>
        <p:txBody>
          <a:bodyPr>
            <a:normAutofit fontScale="25000" lnSpcReduction="20000"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One of the country’s highest performing academies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Rated as “Outstanding” by Ofsted</a:t>
            </a:r>
          </a:p>
          <a:p>
            <a:pPr marL="457200" lvl="1" indent="0">
              <a:buNone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But: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bulk of our premises are no longer fit for purpose and hinder the potential for student attainment and wider community use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 school was designed </a:t>
            </a:r>
            <a:r>
              <a:rPr lang="en-GB" sz="6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as 4 FE, then </a:t>
            </a: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an 8 FE. It is now a 10 FE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Much of the site is over 50 </a:t>
            </a:r>
            <a:r>
              <a:rPr lang="en-GB" sz="6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if not 60 years </a:t>
            </a: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old. For example, the school hall, main teaching blocks, library and dining area are largely the same as when built in </a:t>
            </a:r>
            <a:r>
              <a:rPr lang="en-GB" sz="6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1957/8</a:t>
            </a:r>
            <a:endParaRPr lang="en-GB" sz="6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Further rejuvenation and renovation  is no longer possible or cost efficient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Energy efficiency of the building is poor due to single glazing and poorly insulated cladding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facilities for the wider community are very limited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investment required to update our present site is at least £18m. These sums of money from the public purse are no longer available; even if they were, Arden would be a building site for over 10 years, actually hindering student attainment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EFSA Survey undertaken in 2013 identified the following elements of the main  school blocks  that would fail sooner: electrical power and lighting; heating; water systems;  IT and communications infrastructure; drainage; gas distribution and all external doors and windows</a:t>
            </a:r>
          </a:p>
          <a:p>
            <a:pPr lvl="1">
              <a:buFont typeface="Wingdings" pitchFamily="2" charset="2"/>
              <a:buChar char="Ø"/>
            </a:pPr>
            <a:endParaRPr lang="en-GB" sz="45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4621" y="477356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838" y="5665750"/>
            <a:ext cx="798311" cy="10801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28" y="5525943"/>
            <a:ext cx="3929742" cy="1206500"/>
          </a:xfrm>
          <a:prstGeom prst="rect">
            <a:avLst/>
          </a:prstGeom>
        </p:spPr>
      </p:pic>
      <p:pic>
        <p:nvPicPr>
          <p:cNvPr id="10" name="Picture 9" descr="\\as-fs01\shared\Staff\Teachers\ICT Support Files\Arden Photos 26-02-2019\IMG_25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478582"/>
            <a:ext cx="2807335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\\as-fs01\shared\Staff\Teachers\ICT Support Files\Arden Photos 26-02-2019\IMG_25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757" y="1262045"/>
            <a:ext cx="3316948" cy="4176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1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16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Current Traffic and Pedestrian Safety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77" y="1027906"/>
            <a:ext cx="6276445" cy="503994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School site designed for 500 pupils. Now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1804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students plus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over 200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staff  arrive and leave the  site every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day</a:t>
            </a:r>
          </a:p>
          <a:p>
            <a:pPr marL="457200" lvl="1" indent="0">
              <a:buNone/>
            </a:pPr>
            <a:endParaRPr lang="en-GB" sz="19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Major safety concerns on Station Road - another pedestrian crossing needed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Growth in trees and hedgerows mean pavements are narrower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Council aware of significant congestion outside school on school days. Tailbacks delay journeys to work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Traffic calming measures being reviewed/ SMART road markings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parking on site for parents in evening/ no drop off points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6 reported near misses last year. (Pupils hit by cars and buses)</a:t>
            </a:r>
          </a:p>
          <a:p>
            <a:pPr>
              <a:buFont typeface="Wingdings" pitchFamily="2" charset="2"/>
              <a:buChar char="Ø"/>
            </a:pPr>
            <a:r>
              <a:rPr lang="en-GB" sz="2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 Local Neighbourhood Plan refers to traffic issues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Any building work on site requires vehicle access, affecting school operations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 long term traffic and infrastructure plan is needed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New school will create a rolling road and better </a:t>
            </a:r>
            <a:endParaRPr lang="en-GB" sz="19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traffic </a:t>
            </a: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management and safer access for students </a:t>
            </a:r>
            <a:endParaRPr lang="en-GB" sz="19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via </a:t>
            </a: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4 or 5 points of access away from main roads </a:t>
            </a:r>
          </a:p>
          <a:p>
            <a:pPr lvl="1">
              <a:buFont typeface="Wingdings" pitchFamily="2" charset="2"/>
              <a:buChar char="Ø"/>
            </a:pPr>
            <a:endParaRPr lang="en-GB" sz="19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4621" y="477356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2771" y="391944"/>
            <a:ext cx="798311" cy="10801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48" y="107533"/>
            <a:ext cx="4062103" cy="2530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86" y="5007993"/>
            <a:ext cx="6682114" cy="185000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53" y="2423011"/>
            <a:ext cx="4682770" cy="29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Current Lack of Community Sport, Health and </a:t>
            </a:r>
            <a:b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Social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852" y="1107180"/>
            <a:ext cx="6060421" cy="5040043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gym or swimming pool at the school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Nearest  swimming  pool is Tudor Grange-  4 miles away in Solihull 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Not an easy journey so since no direct bus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Nearest gym is Virgin at Blythe Valley Park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.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floodlit </a:t>
            </a:r>
            <a:r>
              <a:rPr lang="en-GB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full size Hockey/AstroTurf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pitch at the school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Above issues identified in KDBH people survey and Neighbourhood Plan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Community meeting facilities - School hall is too cold  Community groups use church hall and scout huts (but size restrictions limit use and larger buildings often fully booked)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Youth Centre </a:t>
            </a: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for the young people in our local community to attend –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to be safe; be active and learn and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</a:rPr>
              <a:t>where they can meet new friends, discover new interests and develop their mental, physical and social skills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/>
            </a:r>
            <a:b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n-GB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None/>
            </a:pPr>
            <a:endParaRPr lang="en-GB" sz="17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4621" y="477356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927" y="4764599"/>
            <a:ext cx="798311" cy="10801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02" y="5642827"/>
            <a:ext cx="3929742" cy="1206500"/>
          </a:xfrm>
          <a:prstGeom prst="rect">
            <a:avLst/>
          </a:prstGeom>
        </p:spPr>
      </p:pic>
      <p:pic>
        <p:nvPicPr>
          <p:cNvPr id="10" name="Picture 9" descr="\\as-fs01\shared\Staff\Teachers\ICT Support Files\Arden Photos 26-02-2019\IMG_24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58" y="2277203"/>
            <a:ext cx="5095972" cy="4580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7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-266700"/>
            <a:ext cx="9245009" cy="845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5654" y="5666619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1942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9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28" y="186519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Current Poor Basic School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3976" y="1006292"/>
            <a:ext cx="6564477" cy="4895410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75% of the school is in need of refurbishment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Continuing drainage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problems which cause flooding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Heating - Hot rooms in summer / cold in winter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Regular  M&amp;E crashes . Recent 2 day heating outage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Electrics / cabling / inability to add electrical data points/ electrical capacity/ pods/ and lighting mean classrooms are unsuitable for latest IT equipment 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Old M&amp;E running costs are over £100k p.a. more than a modern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building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Carbon emissions are very high</a:t>
            </a:r>
            <a:endParaRPr lang="en-GB" sz="1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Dining Area is not fit for purpose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School Hall in very poor shape for productions and assemblies – </a:t>
            </a: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it</a:t>
            </a:r>
          </a:p>
          <a:p>
            <a:pPr marL="457200" lvl="1" indent="0">
              <a:buNone/>
            </a:pPr>
            <a:r>
              <a:rPr lang="en-GB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is </a:t>
            </a: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longer big enough to house 2 Year groups for assemblies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There is no 6th form library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suitable place for 6th form to eat</a:t>
            </a:r>
            <a:br>
              <a:rPr lang="en-GB" sz="1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GB" sz="1600" dirty="0">
                <a:solidFill>
                  <a:schemeClr val="accent3">
                    <a:lumMod val="50000"/>
                  </a:schemeClr>
                </a:solidFill>
              </a:rPr>
            </a:br>
            <a:endParaRPr lang="en-GB" sz="1700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186" y="5901702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344" y="5857379"/>
            <a:ext cx="638649" cy="8640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10" name="Picture 9" descr="\\as-fs01\shared\Staff\Teachers\ICT Support Files\Arden Photos 26-02-2019\IMG_25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70" y="501041"/>
            <a:ext cx="4359175" cy="380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01" y="2617940"/>
            <a:ext cx="5781499" cy="4845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6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\\as-fs01\shared\Staff\Teachers\ICT Support Files\Arden Photos 26-02-2019\IMG_24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7" y="604276"/>
            <a:ext cx="6474691" cy="525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\\as-fs01\shared\Staff\Teachers\ICT Support Files\Arden Photos 26-02-2019\IMG_252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06" y="188640"/>
            <a:ext cx="4842394" cy="6364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7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as-fs01\shared\Staff\Teachers\ICT Support Files\Arden Photos 26-02-2019\IMG_25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60" y="1204586"/>
            <a:ext cx="5486701" cy="667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1" name="Content Placeholder 3" descr="\\as-fs01\shared\Staff\Teachers\ICT Support Files\Arden Photos 26-02-2019\IMG_256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70" y="-100208"/>
            <a:ext cx="6165785" cy="5069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8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47" y="661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Current Impact of School Condition on Teaching </a:t>
            </a:r>
            <a:b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and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47" y="953727"/>
            <a:ext cx="7919074" cy="4895410"/>
          </a:xfrm>
        </p:spPr>
        <p:txBody>
          <a:bodyPr>
            <a:normAutofit fontScale="77500" lnSpcReduction="20000"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School rooms have 96% usage rate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School hall cannot accommodate full </a:t>
            </a: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assemblies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Dining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Hall -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1800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on site but hall can only accommodate 120 seated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Exams in hall - noisy ( next to kitchens)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More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exam spaces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required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endParaRPr lang="en-GB" sz="19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Space for PE and Sports is used for teaching and examinations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Acoustics poor for concerts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Location, number and </a:t>
            </a: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conditions of toilets </a:t>
            </a: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is poor</a:t>
            </a:r>
            <a:endParaRPr lang="en-GB" sz="19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Not a pleasant eating environment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dry outdoor social space 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Food queuing outside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Changing facilities and space is poor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Public footpath across the site; significant safeguarding issues and vandalism.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Not enough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high quality science </a:t>
            </a: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labs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room for </a:t>
            </a:r>
            <a:r>
              <a:rPr lang="en-GB" sz="19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lockers inside</a:t>
            </a:r>
            <a:endParaRPr lang="en-GB" sz="19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75% of school is not accessible to disabled people 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hearing loops due to unsuitable infrastructure</a:t>
            </a:r>
          </a:p>
          <a:p>
            <a:pPr lvl="1">
              <a:buFont typeface="Wingdings" pitchFamily="2" charset="2"/>
              <a:buChar char="Ø"/>
            </a:pPr>
            <a:r>
              <a:rPr lang="en-GB" sz="19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Pupils get wet when walking between </a:t>
            </a:r>
            <a:r>
              <a:rPr lang="en-GB" sz="19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classes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Pandemic has further highlighted these issues</a:t>
            </a:r>
            <a:endParaRPr lang="en-GB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/>
            </a:r>
            <a:b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n-GB" sz="17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215" y="5812179"/>
            <a:ext cx="930714" cy="909296"/>
          </a:xfrm>
          <a:prstGeom prst="rect">
            <a:avLst/>
          </a:prstGeom>
        </p:spPr>
      </p:pic>
      <p:pic>
        <p:nvPicPr>
          <p:cNvPr id="5" name="Picture 4" descr="Arden MAT Log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904" y="5678038"/>
            <a:ext cx="798311" cy="10801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674" y="5339233"/>
            <a:ext cx="3929742" cy="1206500"/>
          </a:xfrm>
          <a:prstGeom prst="rect">
            <a:avLst/>
          </a:prstGeom>
        </p:spPr>
      </p:pic>
      <p:pic>
        <p:nvPicPr>
          <p:cNvPr id="11" name="Content Placeholder 4" descr="\\as-fs01\shared\Staff\Teachers\ICT Support Files\Arden Photos 26-02-2019\IMG_2517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16" y="3510433"/>
            <a:ext cx="5491768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\\as-fs01\shared\Staff\Teachers\ICT Support Files\Arden Photos 26-02-2019\IMG_25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963" y="-474083"/>
            <a:ext cx="5062474" cy="375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2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159" y="2112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1800" b="1" dirty="0">
                <a:solidFill>
                  <a:schemeClr val="accent3">
                    <a:lumMod val="50000"/>
                  </a:schemeClr>
                </a:solidFill>
              </a:rPr>
              <a:t>Our Ambitions for the New Arden – A Centre for Community Learning   </a:t>
            </a:r>
            <a:r>
              <a:rPr lang="en-GB" sz="2300" b="1" dirty="0"/>
              <a:t/>
            </a:r>
            <a:br>
              <a:rPr lang="en-GB" sz="2300" b="1" dirty="0"/>
            </a:br>
            <a:endParaRPr lang="en-GB" sz="2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9" y="763046"/>
            <a:ext cx="4401565" cy="4849339"/>
          </a:xfrm>
        </p:spPr>
        <p:txBody>
          <a:bodyPr>
            <a:normAutofit fontScale="25000" lnSpcReduction="20000"/>
          </a:bodyPr>
          <a:lstStyle/>
          <a:p>
            <a:pPr lvl="1">
              <a:buNone/>
            </a:pPr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 New Arden with modern features that will realise the incredible </a:t>
            </a: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potential for student attainment and wider community use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 new 3 storey school to accommodate the anticipated growth </a:t>
            </a:r>
            <a:r>
              <a:rPr lang="en-GB" sz="6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of </a:t>
            </a: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sixth form </a:t>
            </a:r>
            <a:r>
              <a:rPr lang="en-GB" sz="6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students</a:t>
            </a:r>
            <a:endParaRPr lang="en-GB" sz="6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600 seat Performing Arts Theatre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rgbClr val="FF0000"/>
                </a:solidFill>
                <a:latin typeface="+mj-lt"/>
              </a:rPr>
              <a:t>Swimming </a:t>
            </a:r>
            <a:r>
              <a:rPr lang="en-GB" sz="6400" b="1" dirty="0" smtClean="0">
                <a:solidFill>
                  <a:srgbClr val="FF0000"/>
                </a:solidFill>
                <a:latin typeface="+mj-lt"/>
              </a:rPr>
              <a:t>Pool, </a:t>
            </a:r>
            <a:r>
              <a:rPr lang="en-GB" sz="6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Gym and </a:t>
            </a: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Sports Centre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4G floodlit pitch and MUGA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rgbClr val="FF0000"/>
                </a:solidFill>
                <a:latin typeface="+mj-lt"/>
              </a:rPr>
              <a:t>Gymnastics Centre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Day Nursery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rgbClr val="FF0000"/>
                </a:solidFill>
                <a:latin typeface="+mj-lt"/>
              </a:rPr>
              <a:t>Youth Centre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A co-located </a:t>
            </a:r>
            <a:r>
              <a:rPr lang="en-GB" sz="6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new Primary School to share facilities</a:t>
            </a:r>
          </a:p>
          <a:p>
            <a:pPr lvl="1">
              <a:buFont typeface="Wingdings" pitchFamily="2" charset="2"/>
              <a:buChar char="Ø"/>
            </a:pPr>
            <a:r>
              <a:rPr lang="en-GB" sz="6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There will be full community use and the opportunity to engage young and old alike.</a:t>
            </a:r>
          </a:p>
          <a:p>
            <a:pPr marL="457200" lvl="1" indent="0">
              <a:buNone/>
            </a:pPr>
            <a:endParaRPr lang="en-GB" sz="64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GB" sz="61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GB" sz="61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None/>
            </a:pPr>
            <a:r>
              <a:rPr lang="en-GB" sz="6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 descr="arden badge - September 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1286" y="53121"/>
            <a:ext cx="930714" cy="9092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3829" y="962417"/>
            <a:ext cx="3217457" cy="28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3538" y="1595509"/>
            <a:ext cx="2950842" cy="207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Arden MAT Logo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6200" y="5449437"/>
            <a:ext cx="671630" cy="908720"/>
          </a:xfrm>
          <a:prstGeom prst="rect">
            <a:avLst/>
          </a:prstGeom>
        </p:spPr>
      </p:pic>
      <p:pic>
        <p:nvPicPr>
          <p:cNvPr id="10" name="Picture 9" descr="John Taylor Free - Entrust - External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122" y="4868421"/>
            <a:ext cx="3541888" cy="19895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A0D29-43C2-4DA7-A649-1513F1D8C49A}" type="datetime1">
              <a:rPr lang="en-GB" smtClean="0"/>
              <a:t>15/03/2021</a:t>
            </a:fld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5" name="Picture 14" descr="Football Pitch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66" y="4054452"/>
            <a:ext cx="8009255" cy="2608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/>
          <a:stretch/>
        </p:blipFill>
        <p:spPr>
          <a:xfrm>
            <a:off x="-1601047" y="-454126"/>
            <a:ext cx="8817754" cy="50965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10382"/>
          <a:stretch/>
        </p:blipFill>
        <p:spPr>
          <a:xfrm>
            <a:off x="6846767" y="1855935"/>
            <a:ext cx="8315875" cy="5342759"/>
          </a:xfrm>
          <a:prstGeom prst="rect">
            <a:avLst/>
          </a:prstGeom>
        </p:spPr>
      </p:pic>
      <p:pic>
        <p:nvPicPr>
          <p:cNvPr id="6" name="irc_mi" descr="Image result for images of new school buildings in uk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519814"/>
            <a:ext cx="5427684" cy="350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992" y="365125"/>
            <a:ext cx="3517900" cy="10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1" y="-1278527"/>
            <a:ext cx="9448453" cy="831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0" y="3522559"/>
            <a:ext cx="3517900" cy="10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8529" cy="2487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3014"/>
            <a:ext cx="5184562" cy="3321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399" y="0"/>
            <a:ext cx="5614481" cy="3736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321" y="3592512"/>
            <a:ext cx="5892800" cy="3913187"/>
          </a:xfrm>
          <a:prstGeom prst="rect">
            <a:avLst/>
          </a:prstGeom>
        </p:spPr>
      </p:pic>
      <p:pic>
        <p:nvPicPr>
          <p:cNvPr id="4100" name="Picture 4" descr="Kelso High School Gym | Gyms &amp; Leisure | Live Bord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45" y="2053608"/>
            <a:ext cx="3634176" cy="241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ilding, The Interior Of The, Hall, Archite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ootball Pit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0"/>
            <a:ext cx="8009255" cy="260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Victoria Avenue, home of Llanidloes Town Football Club. Picture by Mike Sheridan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127000"/>
            <a:ext cx="6019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300" y="4888496"/>
            <a:ext cx="3581400" cy="10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500" y="2105025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4" name="Picture 2" descr="Winebrenner l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8113"/>
            <a:ext cx="64579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ilities and Instrumentation | Harvey Mudd Colle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35467"/>
            <a:ext cx="3832955" cy="25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rble Chemistry Lab Furniture, Rs 38520 /set Sharon Furniture World | ID:  117776564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0"/>
            <a:ext cx="3552825" cy="266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chool lab furniture | Cost-effective school science labs - AP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" y="504066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6 Secrets of Active Learning Classroom Design -- Campus Technology"/>
          <p:cNvSpPr>
            <a:spLocks noChangeAspect="1" noChangeArrowheads="1"/>
          </p:cNvSpPr>
          <p:nvPr/>
        </p:nvSpPr>
        <p:spPr bwMode="auto">
          <a:xfrm>
            <a:off x="-647700" y="-144463"/>
            <a:ext cx="11080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155" y="2775893"/>
            <a:ext cx="3903790" cy="2597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275" y="5114925"/>
            <a:ext cx="2628900" cy="174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0250" y="5588001"/>
            <a:ext cx="3581400" cy="10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86" y="-212436"/>
            <a:ext cx="8412512" cy="7241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380" y="2521527"/>
            <a:ext cx="1043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1957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88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https://www.tgescapes.co.uk/wp-content/uploads/2020/02/Hendon-School-Twin-Dance-Studios-by-TG-Escapes-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051" y="3607496"/>
            <a:ext cx="5942557" cy="39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ramabydesign.com/wp-content/uploads/2014/12/auditorium-A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61" y="-1058361"/>
            <a:ext cx="7659055" cy="50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ramabydesign.com/wp-content/uploads/2014/12/acs-flying-sys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974" y="3419605"/>
            <a:ext cx="5672284" cy="37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443" y="3413865"/>
            <a:ext cx="8411996" cy="4114278"/>
          </a:xfrm>
          <a:prstGeom prst="rect">
            <a:avLst/>
          </a:prstGeom>
        </p:spPr>
      </p:pic>
      <p:pic>
        <p:nvPicPr>
          <p:cNvPr id="7" name="Picture 2" descr="https://www.tgescapes.co.uk/wp-content/uploads/2020/02/Hendon-School-Twin-Dance-Studios-by-TG-Escapes-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58" y="-751562"/>
            <a:ext cx="6544188" cy="43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3501" y="-573252"/>
            <a:ext cx="4903783" cy="3673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839" y="4730099"/>
            <a:ext cx="43434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4" y="0"/>
            <a:ext cx="737235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007"/>
            <a:ext cx="4343400" cy="133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5666" y="2755725"/>
            <a:ext cx="1966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A sustainable site -</a:t>
            </a:r>
          </a:p>
          <a:p>
            <a:r>
              <a:rPr lang="en-US" sz="2400" b="1" dirty="0" smtClean="0">
                <a:latin typeface="+mj-lt"/>
              </a:rPr>
              <a:t>Learning</a:t>
            </a:r>
          </a:p>
          <a:p>
            <a:r>
              <a:rPr lang="en-US" sz="2400" b="1" dirty="0" smtClean="0">
                <a:latin typeface="+mj-lt"/>
              </a:rPr>
              <a:t>Living and Leisure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2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2" y="-737928"/>
            <a:ext cx="5701290" cy="799049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10191" y="1255777"/>
            <a:ext cx="4343400" cy="133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5764" y="4158640"/>
            <a:ext cx="2420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Detailed Concept Plan</a:t>
            </a:r>
          </a:p>
          <a:p>
            <a:r>
              <a:rPr lang="en-US" sz="2000" b="1" dirty="0" smtClean="0">
                <a:latin typeface="+mj-lt"/>
              </a:rPr>
              <a:t>Access</a:t>
            </a:r>
          </a:p>
          <a:p>
            <a:r>
              <a:rPr lang="en-US" sz="2000" b="1" dirty="0" smtClean="0">
                <a:latin typeface="+mj-lt"/>
              </a:rPr>
              <a:t>Primary School</a:t>
            </a:r>
          </a:p>
          <a:p>
            <a:r>
              <a:rPr lang="en-US" sz="2000" b="1" dirty="0" smtClean="0">
                <a:latin typeface="+mj-lt"/>
              </a:rPr>
              <a:t>Housing Density</a:t>
            </a:r>
          </a:p>
        </p:txBody>
      </p:sp>
    </p:spTree>
    <p:extLst>
      <p:ext uri="{BB962C8B-B14F-4D97-AF65-F5344CB8AC3E}">
        <p14:creationId xmlns:p14="http://schemas.microsoft.com/office/powerpoint/2010/main" val="13747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25600" y="-1499871"/>
            <a:ext cx="9918700" cy="139013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1413163"/>
            <a:ext cx="5889271" cy="82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523" y="-1474819"/>
            <a:ext cx="9918700" cy="1390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1477" y="306325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+mj-lt"/>
              </a:rPr>
              <a:t>Detailed Concept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Pedestrians </a:t>
            </a:r>
            <a:r>
              <a:rPr lang="en-US" b="1" dirty="0">
                <a:latin typeface="+mj-lt"/>
              </a:rPr>
              <a:t>and cycle </a:t>
            </a:r>
            <a:r>
              <a:rPr lang="en-US" b="1" dirty="0" smtClean="0">
                <a:latin typeface="+mj-lt"/>
              </a:rPr>
              <a:t>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Car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Primary School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2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236" y="45658"/>
            <a:ext cx="8918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The new schools will help reduce </a:t>
            </a:r>
            <a:r>
              <a:rPr lang="en-US" sz="2000" dirty="0">
                <a:latin typeface="+mj-lt"/>
              </a:rPr>
              <a:t>Solihull’s</a:t>
            </a:r>
            <a:r>
              <a:rPr lang="en-US" sz="2000" dirty="0">
                <a:latin typeface="+mj-lt"/>
              </a:rPr>
              <a:t> net carbon emissions and fully support SMBC’s ‘Net Zero Carbon’ target for 2030. 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We </a:t>
            </a:r>
            <a:r>
              <a:rPr lang="en-US" sz="2000" dirty="0">
                <a:latin typeface="+mj-lt"/>
              </a:rPr>
              <a:t>already know modern insulation and heating will cut Arden’s CO2 emissions by over 60% and the annual energy bill to less than half current costs, saving in excess of £50k per year. 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Nevertheless</a:t>
            </a:r>
            <a:r>
              <a:rPr lang="en-US" sz="2000" dirty="0">
                <a:latin typeface="+mj-lt"/>
              </a:rPr>
              <a:t>, it is our aim to achieve even greater efficiencies through use of </a:t>
            </a:r>
            <a:r>
              <a:rPr lang="en-US" sz="2000" dirty="0" smtClean="0">
                <a:latin typeface="+mj-lt"/>
              </a:rPr>
              <a:t>the</a:t>
            </a:r>
          </a:p>
          <a:p>
            <a:r>
              <a:rPr lang="en-US" sz="2000" dirty="0" smtClean="0">
                <a:latin typeface="+mj-lt"/>
              </a:rPr>
              <a:t>most </a:t>
            </a:r>
            <a:r>
              <a:rPr lang="en-US" sz="2000" dirty="0">
                <a:latin typeface="+mj-lt"/>
              </a:rPr>
              <a:t>up-to-date technologies, making the new, sustainable </a:t>
            </a:r>
            <a:r>
              <a:rPr lang="en-US" sz="2400" dirty="0">
                <a:latin typeface="+mj-lt"/>
              </a:rPr>
              <a:t>Arden </a:t>
            </a:r>
            <a:r>
              <a:rPr lang="en-US" sz="2400" dirty="0" smtClean="0">
                <a:latin typeface="+mj-lt"/>
              </a:rPr>
              <a:t>- </a:t>
            </a:r>
          </a:p>
          <a:p>
            <a:r>
              <a:rPr lang="en-US" sz="2400" b="1" dirty="0" smtClean="0">
                <a:latin typeface="+mj-lt"/>
              </a:rPr>
              <a:t>                     A </a:t>
            </a:r>
            <a:r>
              <a:rPr lang="en-US" sz="2400" b="1" dirty="0">
                <a:latin typeface="+mj-lt"/>
              </a:rPr>
              <a:t>C</a:t>
            </a:r>
            <a:r>
              <a:rPr lang="en-US" sz="2400" b="1" dirty="0" smtClean="0">
                <a:latin typeface="+mj-lt"/>
              </a:rPr>
              <a:t>entre </a:t>
            </a:r>
            <a:r>
              <a:rPr lang="en-US" sz="2400" b="1" dirty="0">
                <a:latin typeface="+mj-lt"/>
              </a:rPr>
              <a:t>for green technology in the West Midlands. </a:t>
            </a:r>
            <a:endParaRPr lang="en-GB" sz="24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6312" y="3638187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A new, greener, more sustainable Arden</a:t>
            </a:r>
            <a:endParaRPr lang="en-GB" sz="2800" b="1" dirty="0">
              <a:latin typeface="+mj-lt"/>
            </a:endParaRPr>
          </a:p>
        </p:txBody>
      </p:sp>
      <p:pic>
        <p:nvPicPr>
          <p:cNvPr id="8196" name="Picture 4" descr="Sustainabl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34" y="2652022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w angle photography of bui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799" y="2657888"/>
            <a:ext cx="3421342" cy="4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stainability, Energy, Globe, Renewable, Earth,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36" y="4195298"/>
            <a:ext cx="4829784" cy="271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newable, Energy, Environment, Wind, Solar, G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40" y="1277655"/>
            <a:ext cx="3540798" cy="236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lack and white usb cable plugged in black dev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76" y="4310374"/>
            <a:ext cx="4162017" cy="276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59" y="-19598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Our Vision: The Benefits </a:t>
            </a:r>
            <a:r>
              <a:rPr lang="en-GB" sz="2300" b="1" dirty="0" smtClean="0">
                <a:solidFill>
                  <a:schemeClr val="accent3">
                    <a:lumMod val="50000"/>
                  </a:schemeClr>
                </a:solidFill>
              </a:rPr>
              <a:t>for </a:t>
            </a:r>
            <a:r>
              <a:rPr lang="en-GB" sz="2300" b="1" dirty="0">
                <a:solidFill>
                  <a:schemeClr val="accent3">
                    <a:lumMod val="50000"/>
                  </a:schemeClr>
                </a:solidFill>
              </a:rPr>
              <a:t>Our Community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371" y="477356"/>
            <a:ext cx="8310120" cy="5018878"/>
          </a:xfrm>
        </p:spPr>
        <p:txBody>
          <a:bodyPr>
            <a:normAutofit lnSpcReduction="10000"/>
          </a:bodyPr>
          <a:lstStyle/>
          <a:p>
            <a:endParaRPr lang="en-GB" sz="17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 new state of the art School and Centre for Community Learning</a:t>
            </a: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Better Community Safety when travelling to and from school</a:t>
            </a:r>
          </a:p>
          <a:p>
            <a:pPr lvl="1">
              <a:buNone/>
            </a:pPr>
            <a:endParaRPr lang="en-GB" sz="17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Significant reduction of traffic on school routes</a:t>
            </a:r>
          </a:p>
          <a:p>
            <a:pPr lvl="1">
              <a:buFont typeface="Wingdings" pitchFamily="2" charset="2"/>
              <a:buChar char="Ø"/>
            </a:pPr>
            <a:endParaRPr lang="en-GB" sz="17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New Youth </a:t>
            </a:r>
            <a:r>
              <a:rPr lang="en-GB" sz="17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Zone – where young people will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7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be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safe; be active and learn and where they can meet new friends, discover new interests and develop their mental, physical and social skills</a:t>
            </a:r>
            <a:b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n-GB" sz="17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 reduction in the school’s </a:t>
            </a:r>
            <a:r>
              <a:rPr lang="en-GB" sz="17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carbon footprint - reduced energy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consumption and costs</a:t>
            </a:r>
          </a:p>
          <a:p>
            <a:pPr lvl="1">
              <a:buFont typeface="Wingdings" pitchFamily="2" charset="2"/>
              <a:buChar char="Ø"/>
            </a:pPr>
            <a:endParaRPr lang="en-GB" sz="17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Better sport</a:t>
            </a:r>
            <a:r>
              <a:rPr lang="en-GB" sz="17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, music, drama, </a:t>
            </a: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leisure and learning facilities for the whole community during and outside school hours</a:t>
            </a: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17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Supporting </a:t>
            </a:r>
            <a:r>
              <a:rPr lang="en-GB" sz="17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growth, regeneration and rejuvenation of </a:t>
            </a:r>
            <a:r>
              <a:rPr lang="en-GB" sz="17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the local area and related infrastructure</a:t>
            </a:r>
          </a:p>
          <a:p>
            <a:pPr lvl="1">
              <a:buFont typeface="Wingdings" pitchFamily="2" charset="2"/>
              <a:buChar char="Ø"/>
            </a:pPr>
            <a:endParaRPr lang="en-GB" sz="1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 descr="arden badge - September 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4621" y="477356"/>
            <a:ext cx="930714" cy="90929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817B3-529E-4969-A2F8-DF7B923C280B}" type="datetime1">
              <a:rPr lang="en-GB" smtClean="0"/>
              <a:t>15/03/2021</a:t>
            </a:fld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6341E-10D4-47A8-B6A7-FDDCE42A4806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9" name="Picture 4" descr="http://www.dramabydesign.com/wp-content/uploads/2014/12/auditorium-A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39" y="-788898"/>
            <a:ext cx="4295489" cy="28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ootball Pitc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14" y="5117978"/>
            <a:ext cx="7246912" cy="210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/>
          <a:stretch/>
        </p:blipFill>
        <p:spPr>
          <a:xfrm>
            <a:off x="244051" y="5117978"/>
            <a:ext cx="4582242" cy="2648488"/>
          </a:xfrm>
          <a:prstGeom prst="rect">
            <a:avLst/>
          </a:prstGeom>
        </p:spPr>
      </p:pic>
      <p:pic>
        <p:nvPicPr>
          <p:cNvPr id="13" name="irc_mi" descr="Image result for images of new school buildings in uk">
            <a:hlinkClick r:id="rId7" tgtFrame="&quot;_blank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45092"/>
            <a:ext cx="5010150" cy="3135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240"/>
            <a:ext cx="7594600" cy="7388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4601" y="2149019"/>
            <a:ext cx="4597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‘</a:t>
            </a:r>
            <a:r>
              <a:rPr lang="en-US" sz="3200" b="1" dirty="0" smtClean="0">
                <a:latin typeface="+mj-lt"/>
              </a:rPr>
              <a:t>Chance of a life time’ opportunity -</a:t>
            </a:r>
          </a:p>
          <a:p>
            <a:r>
              <a:rPr lang="en-US" sz="3200" b="1" dirty="0" smtClean="0">
                <a:latin typeface="+mj-lt"/>
              </a:rPr>
              <a:t>KN2- We can together create for our community:</a:t>
            </a:r>
            <a:endParaRPr lang="en-US" sz="3200" b="1" dirty="0">
              <a:latin typeface="+mj-lt"/>
            </a:endParaRPr>
          </a:p>
          <a:p>
            <a:r>
              <a:rPr lang="en-US" sz="3200" b="1" i="1" dirty="0" smtClean="0">
                <a:latin typeface="+mj-lt"/>
              </a:rPr>
              <a:t>Living</a:t>
            </a:r>
          </a:p>
          <a:p>
            <a:r>
              <a:rPr lang="en-US" sz="3200" b="1" i="1" dirty="0" smtClean="0">
                <a:latin typeface="+mj-lt"/>
              </a:rPr>
              <a:t>Leisure and Learning</a:t>
            </a:r>
          </a:p>
          <a:p>
            <a:r>
              <a:rPr lang="en-US" sz="3200" b="1" i="1" dirty="0" smtClean="0">
                <a:latin typeface="+mj-lt"/>
              </a:rPr>
              <a:t>Regeneration</a:t>
            </a:r>
          </a:p>
          <a:p>
            <a:r>
              <a:rPr lang="en-US" sz="3200" b="1" i="1" dirty="0" smtClean="0">
                <a:latin typeface="+mj-lt"/>
              </a:rPr>
              <a:t>Rejuvenation</a:t>
            </a:r>
          </a:p>
          <a:p>
            <a:r>
              <a:rPr lang="en-US" sz="3200" b="1" i="1" dirty="0" smtClean="0">
                <a:latin typeface="+mj-lt"/>
              </a:rPr>
              <a:t>Sustainability</a:t>
            </a:r>
            <a:endParaRPr lang="en-GB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3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366"/>
            <a:ext cx="6680200" cy="6499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433" y="136268"/>
            <a:ext cx="45893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For further information</a:t>
            </a:r>
          </a:p>
          <a:p>
            <a:r>
              <a:rPr lang="en-US" sz="2000" dirty="0" smtClean="0">
                <a:latin typeface="+mj-lt"/>
              </a:rPr>
              <a:t>Contact Michele Bull 01564 732613</a:t>
            </a:r>
          </a:p>
          <a:p>
            <a:r>
              <a:rPr lang="en-US" sz="2000" dirty="0" smtClean="0">
                <a:latin typeface="+mj-lt"/>
                <a:hlinkClick r:id="rId3"/>
              </a:rPr>
              <a:t>mbull@arden.Solihull.sch.uk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Or visit </a:t>
            </a:r>
            <a:r>
              <a:rPr lang="en-US" sz="2000" dirty="0" smtClean="0">
                <a:latin typeface="+mj-lt"/>
                <a:hlinkClick r:id="rId4"/>
              </a:rPr>
              <a:t>www.arden.solihull.sch.uk</a:t>
            </a:r>
            <a:endParaRPr lang="en-US" sz="2000" dirty="0" smtClean="0">
              <a:latin typeface="+mj-lt"/>
            </a:endParaRPr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6991462" y="4950691"/>
            <a:ext cx="4129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Thank you for letting me share our ambitions and plans this evening</a:t>
            </a:r>
          </a:p>
          <a:p>
            <a:endParaRPr lang="en-US" dirty="0"/>
          </a:p>
          <a:p>
            <a:r>
              <a:rPr lang="en-US" dirty="0" smtClean="0"/>
              <a:t>Martin Murphy</a:t>
            </a:r>
          </a:p>
          <a:p>
            <a:endParaRPr lang="en-US" dirty="0"/>
          </a:p>
          <a:p>
            <a:r>
              <a:rPr lang="en-US" dirty="0" smtClean="0"/>
              <a:t>Back to Dave and I guess 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8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796" y="-31571"/>
            <a:ext cx="7806768" cy="7014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037" y="2890785"/>
            <a:ext cx="1193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1968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8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90" y="0"/>
            <a:ext cx="7478930" cy="8195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829" y="229480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2020</a:t>
            </a:r>
            <a:endParaRPr lang="en-GB" sz="32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58" y="5651500"/>
            <a:ext cx="3929742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25" y="-616574"/>
            <a:ext cx="9970718" cy="97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65" y="101600"/>
            <a:ext cx="9382459" cy="98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-614"/>
            <a:ext cx="10299700" cy="7023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749" y="5844177"/>
            <a:ext cx="3839922" cy="11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93568" y="-8183959"/>
            <a:ext cx="21723565" cy="1481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618" y="-485775"/>
            <a:ext cx="27622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15567</TotalTime>
  <Words>1241</Words>
  <Application>Microsoft Office PowerPoint</Application>
  <PresentationFormat>Widescreen</PresentationFormat>
  <Paragraphs>189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 for The New Arden Academy  A Centre for Community Learning</vt:lpstr>
      <vt:lpstr>The Current Arden Academy Buildings and Facilities</vt:lpstr>
      <vt:lpstr>Current Traffic and Pedestrian Safety Issues</vt:lpstr>
      <vt:lpstr>Current Lack of Community Sport, Health and  Social Facilities</vt:lpstr>
      <vt:lpstr>Current Poor Basic School Infrastructure</vt:lpstr>
      <vt:lpstr>PowerPoint Presentation</vt:lpstr>
      <vt:lpstr>PowerPoint Presentation</vt:lpstr>
      <vt:lpstr>Current Impact of School Condition on Teaching  and Learning</vt:lpstr>
      <vt:lpstr>Our Ambitions for the New Arden – A Centre for Community Learning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Vision: The Benefits for Our Community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204mmurphy</dc:creator>
  <cp:lastModifiedBy>204mmurphy</cp:lastModifiedBy>
  <cp:revision>68</cp:revision>
  <cp:lastPrinted>2021-03-15T13:02:46Z</cp:lastPrinted>
  <dcterms:created xsi:type="dcterms:W3CDTF">2020-11-09T13:37:13Z</dcterms:created>
  <dcterms:modified xsi:type="dcterms:W3CDTF">2021-03-15T20:43:52Z</dcterms:modified>
</cp:coreProperties>
</file>